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A4BA-B240-6EEA-DD47-DF976F28C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9417C-971E-0987-4BD7-51ADC5B5B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2621E-BCA4-F946-1387-06C27E7E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F08A-C95C-BF47-613C-15A49DCC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76D-A874-0B8F-8159-DB872711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1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F36B-E100-1956-DD82-9CA978CF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B01D9-567C-25CF-B9FA-3C10909B7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DEA1E-CA81-DA5B-1B49-D7686CFA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6086-582D-FAB9-D40D-91705E9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C3E5C-458C-82B5-CFA2-6E88F5CC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C95F0-9029-AE51-D683-C3ABF0E6A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6EDFF-D66B-E325-0613-380D1B51F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3A74-BFC1-D7D9-C436-8C185F69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F1A7-A8DA-5E8E-EDC2-B077EA77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8862-7BE5-E2CC-3434-BC7DB992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3D91-5E2C-163B-EA11-084B78AE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46315-5F13-F1A7-D2D0-636DE2C2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38E26-00A5-9345-8BD5-AFF10405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6B53E-B5B5-35A8-80E8-697ABE92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3B739-4665-3934-B329-06E8D314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4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216C-1B5F-19D9-D848-125AD6D7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DA6C6-76C6-8CDC-EAA2-1B12F556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DFE0-4AC4-BA58-08D0-2A32C31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82BF-3502-E2A8-0716-C6551E09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DAEA-F38F-C45A-E731-117C27AA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8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3AD0-D892-108C-40E9-5C9C2F30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9E54-66CC-289D-9525-9A944797B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6A27-09D0-C496-77F2-D7CF6B6F0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79406-8C01-5A40-BD80-E2257768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6CB5F-781B-C0C0-8393-69C60FE4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AC3-EB7D-6894-4CED-56E9A2BB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AFA4-5EAD-F546-1A6D-26A51C8A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F6B3-5E7A-6E4E-6C54-141BEC78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D6747-2FE5-DF19-D20D-1AF485CC3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761A0-8CB9-4EF9-FD8F-E98828D3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C1EBC-BD98-12A8-8E3C-91559F832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4927D-3AE6-A7C7-A60F-A97C4521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5776-9F9D-02B3-E6E1-9F347A41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1F875-D990-0E1A-45D7-929CA8CF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64D7-8B4B-806B-2D6C-4776A1A3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CBD07-4C7F-C7F1-5C67-6EF32C83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BB68B-93C9-6C5B-438E-D5724273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B4FE0-BDE4-CA91-E341-56ECC180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732F0-9FB9-A0C6-3392-F649F286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DD404-A426-2A13-9DB5-15C9DF38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D312-2929-7A25-F3C7-C43554FE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9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7AD1-CD12-C945-31A0-E317D85B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4346-89E6-8B58-3CC4-6E0E8CA5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0D6E3-8EFF-CF44-6F97-0C40FD55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10233-CA48-0679-3571-162CD1A2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3DC58-14F3-CD24-5204-56417099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0D036-5054-EEF4-1E84-47F1E6F2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758E-3001-6220-D4CD-FB786014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AC630-12C8-3203-D253-5FD13F738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FBAFB-E77E-CCD1-BF1E-32A96F66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D3E4-8E2F-B239-0E61-424F9D78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D572-730E-39FA-B123-BBFA183A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61BE7-C0A2-7D0E-70C5-30903682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1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CE660-5698-E229-45CB-130C723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91A8-886D-324F-DAC2-C12D36467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5FCC2-23D1-94B1-41F7-60F2D0B7F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4F1D4-3908-0A44-AAD0-5575AA0D9D01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1F1D-0CFF-9612-DA3E-6CD61166A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ECA7-508A-D86F-A279-A4ECDF881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7336A-D389-6E4A-A1AE-700AE976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0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F83F-BA09-9B87-D98D-9868933A4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Tables &amp; Loading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B8EA1-C95A-DBEB-22C2-6A534DF680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4- Week 2- RDBMS</a:t>
            </a:r>
          </a:p>
        </p:txBody>
      </p:sp>
    </p:spTree>
    <p:extLst>
      <p:ext uri="{BB962C8B-B14F-4D97-AF65-F5344CB8AC3E}">
        <p14:creationId xmlns:p14="http://schemas.microsoft.com/office/powerpoint/2010/main" val="136394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7D3F616-9A7B-64A6-0CEB-1FA99BAC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1082674"/>
            <a:ext cx="9032318" cy="46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FA8B1A-BFB5-C8B8-C49E-F0A243B64789}"/>
              </a:ext>
            </a:extLst>
          </p:cNvPr>
          <p:cNvSpPr txBox="1"/>
          <p:nvPr/>
        </p:nvSpPr>
        <p:spPr>
          <a:xfrm>
            <a:off x="4371975" y="3271838"/>
            <a:ext cx="18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Loading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8E222-35FF-8784-63A0-A68C82463314}"/>
              </a:ext>
            </a:extLst>
          </p:cNvPr>
          <p:cNvSpPr txBox="1"/>
          <p:nvPr/>
        </p:nvSpPr>
        <p:spPr>
          <a:xfrm>
            <a:off x="1557338" y="4000500"/>
            <a:ext cx="5054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when to use ‘Load Data’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types of Data Source you can Load Data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 Load Data Process</a:t>
            </a:r>
          </a:p>
        </p:txBody>
      </p:sp>
    </p:spTree>
    <p:extLst>
      <p:ext uri="{BB962C8B-B14F-4D97-AF65-F5344CB8AC3E}">
        <p14:creationId xmlns:p14="http://schemas.microsoft.com/office/powerpoint/2010/main" val="52675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7A8460-70CC-A0AF-DEEA-25DEB31F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0"/>
            <a:ext cx="6085278" cy="3686175"/>
          </a:xfrm>
          <a:prstGeom prst="rect">
            <a:avLst/>
          </a:prstGeom>
        </p:spPr>
      </p:pic>
      <p:pic>
        <p:nvPicPr>
          <p:cNvPr id="5" name="Picture 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4274B9F4-638E-D93A-9292-EEC2BAB3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9" y="274637"/>
            <a:ext cx="5141908" cy="315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1CB07-17FF-F871-926C-C9629713C74A}"/>
              </a:ext>
            </a:extLst>
          </p:cNvPr>
          <p:cNvSpPr txBox="1"/>
          <p:nvPr/>
        </p:nvSpPr>
        <p:spPr>
          <a:xfrm>
            <a:off x="300038" y="3686175"/>
            <a:ext cx="598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Inserting method is not suitable when there are large amount of data to be inserted. Instead, RDBMS provides an efficient and scalable way.</a:t>
            </a:r>
          </a:p>
        </p:txBody>
      </p:sp>
    </p:spTree>
    <p:extLst>
      <p:ext uri="{BB962C8B-B14F-4D97-AF65-F5344CB8AC3E}">
        <p14:creationId xmlns:p14="http://schemas.microsoft.com/office/powerpoint/2010/main" val="396604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402DCD-0231-880E-7B9B-8177D67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" y="307976"/>
            <a:ext cx="7625615" cy="4335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37F97-2439-06EA-F7DD-EE6FDD7F2A06}"/>
              </a:ext>
            </a:extLst>
          </p:cNvPr>
          <p:cNvSpPr txBox="1"/>
          <p:nvPr/>
        </p:nvSpPr>
        <p:spPr>
          <a:xfrm>
            <a:off x="514350" y="4900613"/>
            <a:ext cx="27514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Steps to loading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387586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8CC145-C799-968B-EE16-55E3B1C8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396874"/>
            <a:ext cx="11432509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99A336-0615-E1CE-49AB-EB9BD2A0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79412"/>
            <a:ext cx="10015538" cy="5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9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C3ACD8-0E04-A246-B1F4-178C1507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0811"/>
            <a:ext cx="11258550" cy="64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367689-5053-FC14-C0D1-65E33103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29825" cy="57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3400AD-1F10-77B7-069A-1046140C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401300" cy="59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AE3340AB-E4DE-112E-C43D-9C84E093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9" y="855662"/>
            <a:ext cx="9269413" cy="3763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D9B44-85E2-DCB4-D622-02392DDE7D46}"/>
              </a:ext>
            </a:extLst>
          </p:cNvPr>
          <p:cNvSpPr txBox="1"/>
          <p:nvPr/>
        </p:nvSpPr>
        <p:spPr>
          <a:xfrm>
            <a:off x="585788" y="200025"/>
            <a:ext cx="18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315577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48E80-2DA6-99A1-1E28-F768AAF6C9C1}"/>
              </a:ext>
            </a:extLst>
          </p:cNvPr>
          <p:cNvSpPr txBox="1"/>
          <p:nvPr/>
        </p:nvSpPr>
        <p:spPr>
          <a:xfrm>
            <a:off x="957263" y="500063"/>
            <a:ext cx="392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Types of SQL Statements : DDL Vs. DML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2F29F-0FE8-1F93-C357-7098A417FC85}"/>
              </a:ext>
            </a:extLst>
          </p:cNvPr>
          <p:cNvSpPr txBox="1"/>
          <p:nvPr/>
        </p:nvSpPr>
        <p:spPr>
          <a:xfrm>
            <a:off x="783771" y="1021279"/>
            <a:ext cx="109015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DDL: Data Definition Language Statement: </a:t>
            </a:r>
          </a:p>
          <a:p>
            <a:r>
              <a:rPr lang="en-US" dirty="0"/>
              <a:t>Define, Change or Drop Data</a:t>
            </a:r>
          </a:p>
          <a:p>
            <a:endParaRPr lang="en-US" dirty="0"/>
          </a:p>
          <a:p>
            <a:r>
              <a:rPr lang="en-US" u="sng" dirty="0"/>
              <a:t>Common DDL:</a:t>
            </a:r>
          </a:p>
          <a:p>
            <a:endParaRPr lang="en-US" dirty="0"/>
          </a:p>
          <a:p>
            <a:r>
              <a:rPr lang="en-US" b="1" dirty="0"/>
              <a:t>CREATE:</a:t>
            </a:r>
            <a:r>
              <a:rPr lang="en-US" dirty="0"/>
              <a:t>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used for creating tables and defining its columns</a:t>
            </a:r>
            <a:endParaRPr lang="en-US" dirty="0"/>
          </a:p>
          <a:p>
            <a:pPr algn="l"/>
            <a:r>
              <a:rPr lang="en-US" b="1" dirty="0"/>
              <a:t>ALTER: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is used for altering tables including adding and dropping columns and modifying their datatypes</a:t>
            </a:r>
            <a:endParaRPr lang="en-US" dirty="0"/>
          </a:p>
          <a:p>
            <a:r>
              <a:rPr lang="en-US" b="1" dirty="0"/>
              <a:t>TURNCATE</a:t>
            </a:r>
            <a:r>
              <a:rPr lang="en-US" dirty="0"/>
              <a:t>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data in a table but not the table itself;</a:t>
            </a:r>
          </a:p>
          <a:p>
            <a:r>
              <a:rPr lang="en-CA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DROP: 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is used for deleting tables.</a:t>
            </a:r>
            <a:endParaRPr lang="en-CA" dirty="0">
              <a:solidFill>
                <a:srgbClr val="1F1F1F"/>
              </a:solidFill>
              <a:latin typeface="Source Sans Pro" panose="020B0503030403020204" pitchFamily="34" charset="0"/>
            </a:endParaRPr>
          </a:p>
          <a:p>
            <a:endParaRPr lang="en-CA" dirty="0">
              <a:solidFill>
                <a:srgbClr val="1F1F1F"/>
              </a:solidFill>
              <a:latin typeface="Source Sans Pro" panose="020B0503030403020204" pitchFamily="34" charset="0"/>
            </a:endParaRPr>
          </a:p>
          <a:p>
            <a:r>
              <a:rPr lang="en-CA" b="1" dirty="0">
                <a:solidFill>
                  <a:srgbClr val="1F1F1F"/>
                </a:solidFill>
                <a:latin typeface="Source Sans Pro" panose="020B0503030403020204" pitchFamily="34" charset="0"/>
              </a:rPr>
              <a:t>Data Manipulation language (DML)</a:t>
            </a:r>
            <a:r>
              <a:rPr lang="en-CA" dirty="0">
                <a:solidFill>
                  <a:srgbClr val="1F1F1F"/>
                </a:solidFill>
                <a:latin typeface="Source Sans Pro" panose="020B0503030403020204" pitchFamily="34" charset="0"/>
              </a:rPr>
              <a:t>: </a:t>
            </a:r>
          </a:p>
          <a:p>
            <a:r>
              <a:rPr lang="en-CA" dirty="0">
                <a:solidFill>
                  <a:srgbClr val="1F1F1F"/>
                </a:solidFill>
                <a:latin typeface="Source Sans Pro" panose="020B0503030403020204" pitchFamily="34" charset="0"/>
              </a:rPr>
              <a:t>Read and Modify data using CRUD (CREATE, READ, UPDATE, DELETE - </a:t>
            </a:r>
            <a:r>
              <a:rPr lang="en-CA" b="1" dirty="0">
                <a:solidFill>
                  <a:srgbClr val="1F1F1F"/>
                </a:solidFill>
                <a:latin typeface="Source Sans Pro" panose="020B0503030403020204" pitchFamily="34" charset="0"/>
              </a:rPr>
              <a:t>ROWS</a:t>
            </a:r>
            <a:r>
              <a:rPr lang="en-CA" dirty="0">
                <a:solidFill>
                  <a:srgbClr val="1F1F1F"/>
                </a:solidFill>
                <a:latin typeface="Source Sans Pro" panose="020B0503030403020204" pitchFamily="34" charset="0"/>
              </a:rPr>
              <a:t>) operations</a:t>
            </a:r>
          </a:p>
          <a:p>
            <a:endParaRPr lang="en-CA" dirty="0">
              <a:solidFill>
                <a:srgbClr val="1F1F1F"/>
              </a:solidFill>
              <a:latin typeface="Source Sans Pro" panose="020B0503030403020204" pitchFamily="34" charset="0"/>
            </a:endParaRPr>
          </a:p>
          <a:p>
            <a:r>
              <a:rPr lang="en-CA" u="sng" dirty="0">
                <a:solidFill>
                  <a:srgbClr val="1F1F1F"/>
                </a:solidFill>
                <a:latin typeface="Source Sans Pro" panose="020B0503030403020204" pitchFamily="34" charset="0"/>
              </a:rPr>
              <a:t>Common DML:</a:t>
            </a:r>
          </a:p>
          <a:p>
            <a:pPr algn="l"/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</a:t>
            </a:r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NSERT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is used for inserting a row or several rows of data into a table; </a:t>
            </a:r>
            <a:endParaRPr lang="en-CA" b="1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SELECT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reads or selects row or rows from a table;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UPDATE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edits row or rows in a table;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CA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DELETE</a:t>
            </a:r>
            <a:r>
              <a:rPr lang="en-CA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: removes a row or rows of data from a table. </a:t>
            </a:r>
            <a:endParaRPr lang="en-CA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1928621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14D73E-3171-543B-2608-BDADBD91EEDC}"/>
              </a:ext>
            </a:extLst>
          </p:cNvPr>
          <p:cNvSpPr txBox="1"/>
          <p:nvPr/>
        </p:nvSpPr>
        <p:spPr>
          <a:xfrm>
            <a:off x="371476" y="394692"/>
            <a:ext cx="11672887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Summary &amp; Highlights</a:t>
            </a:r>
          </a:p>
          <a:p>
            <a:pPr algn="l"/>
            <a:endParaRPr lang="en-CA" b="1" i="0" u="sng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At this point in the course, you know: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DDL statements, including CREATE, ALTER, TRUNCATE, and DROP, are used for defining objects like tables in a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DML statements, including INSERT, SELECT, UPDATE, and DELETE, are used for manipulating data in tables.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Many Relational Database Management Systems (RDBMS) have schemas that contain tables, views, functions, and other database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Most RDBMS provide a GUI through which you can create and alter the structure of tables.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also create and alter tables by using DDL SQL statements: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CREATE TABLE. Creates entities (tables) in a relational database and sets the attributes (columns) in a table, including the names of columns, the data types of columns, and constraints (for example, the Primary Key.)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ALTER TABLE. Changes the structure of a table by adding or removing columns, modifying the data type of columns, and adding or removing keys and constraints.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DROP TABLE. Deletes a table from a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TRUNCATE TABLE. Removes all rows in a table.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CA" b="0" i="0" u="sng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There are utilities that help you to manage the movement of data: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use the BACKUP and RESTORE utilities to create and recover copies of entire databases, including all objects like tables, views, constraints, and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use the IMPORT utility to insert data into a specific table from different formats, such as DEL/CSV, ASC and IXF, and the EXPORT utility to save data from a specific table into various formats, such as CSV.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You can use the LOAD utilities, instead of INSERT statements, to quickly insert large amounts of data a variety of different data sources into tables.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Load Data utility is a simple to use interface in the Db2 Web Console.</a:t>
            </a:r>
          </a:p>
        </p:txBody>
      </p:sp>
    </p:spTree>
    <p:extLst>
      <p:ext uri="{BB962C8B-B14F-4D97-AF65-F5344CB8AC3E}">
        <p14:creationId xmlns:p14="http://schemas.microsoft.com/office/powerpoint/2010/main" val="281495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5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09733-55E7-FA2B-46DE-6752B98C7D25}"/>
              </a:ext>
            </a:extLst>
          </p:cNvPr>
          <p:cNvSpPr txBox="1"/>
          <p:nvPr/>
        </p:nvSpPr>
        <p:spPr>
          <a:xfrm>
            <a:off x="308758" y="11875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Creating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2F126-E1F3-FAC2-2CE5-AD6AD033278F}"/>
              </a:ext>
            </a:extLst>
          </p:cNvPr>
          <p:cNvSpPr txBox="1"/>
          <p:nvPr/>
        </p:nvSpPr>
        <p:spPr>
          <a:xfrm>
            <a:off x="308758" y="629392"/>
            <a:ext cx="6340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Considerations for creating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create a table in a graphical interface like DB2 on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alter table structure after creation </a:t>
            </a:r>
          </a:p>
        </p:txBody>
      </p:sp>
      <p:pic>
        <p:nvPicPr>
          <p:cNvPr id="5" name="Picture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4A180150-E800-26C9-1F06-E9DC8990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7" y="1552722"/>
            <a:ext cx="6011921" cy="2788371"/>
          </a:xfrm>
          <a:prstGeom prst="rect">
            <a:avLst/>
          </a:prstGeom>
        </p:spPr>
      </p:pic>
      <p:pic>
        <p:nvPicPr>
          <p:cNvPr id="7" name="Picture 6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1F5EB0DA-B1CF-2FEF-7D3C-7CB4A51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61" y="488085"/>
            <a:ext cx="5328981" cy="2755325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590A5BE-9792-C0E9-C05F-0B93FFBF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261" y="3633788"/>
            <a:ext cx="5394622" cy="26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7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058C7A3-C2E8-55F1-F330-E47664F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3" y="203200"/>
            <a:ext cx="5004271" cy="22828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3EC8C8-7047-DA65-D7F5-A98F703A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64" y="72274"/>
            <a:ext cx="3860800" cy="2713789"/>
          </a:xfrm>
          <a:prstGeom prst="rect">
            <a:avLst/>
          </a:prstGeom>
        </p:spPr>
      </p:pic>
      <p:pic>
        <p:nvPicPr>
          <p:cNvPr id="7" name="Picture 6" descr="A diagram of a foreign key&#10;&#10;Description automatically generated with low confidence">
            <a:extLst>
              <a:ext uri="{FF2B5EF4-FFF2-40B4-BE49-F238E27FC236}">
                <a16:creationId xmlns:a16="http://schemas.microsoft.com/office/drawing/2014/main" id="{81937C21-468B-0D58-2C3B-EF9587F8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92" y="2963863"/>
            <a:ext cx="4559300" cy="3251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7A17C8-2CB2-5753-1745-8ACFEDB7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75" y="2974578"/>
            <a:ext cx="5421750" cy="249912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3B4BE8-0016-88C7-801D-4FB987A59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234" y="5473700"/>
            <a:ext cx="4872038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63A0A5B-887C-CE30-F5FB-6A084F0A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36525"/>
            <a:ext cx="4714875" cy="31897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BC2F1-FBCA-AC26-822F-593F6CEE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3" y="286419"/>
            <a:ext cx="4714875" cy="30398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A95E50-EF2F-67AE-DE4B-DF443382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3676192"/>
            <a:ext cx="4957762" cy="2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CD920A-07D3-AC2A-B3E0-BA2123A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6477971" cy="35353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084963C-08C4-310A-282F-63896F2C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75" y="534227"/>
            <a:ext cx="4965081" cy="2739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852BD-0355-8DF3-95CA-99CEF9F0DCAC}"/>
              </a:ext>
            </a:extLst>
          </p:cNvPr>
          <p:cNvSpPr txBox="1"/>
          <p:nvPr/>
        </p:nvSpPr>
        <p:spPr>
          <a:xfrm>
            <a:off x="7158038" y="3429000"/>
            <a:ext cx="4729162" cy="64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will remain as it is, but all the rows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2EC5D-1C0C-6D8D-0BF0-83D576B80BE5}"/>
              </a:ext>
            </a:extLst>
          </p:cNvPr>
          <p:cNvSpPr txBox="1"/>
          <p:nvPr/>
        </p:nvSpPr>
        <p:spPr>
          <a:xfrm>
            <a:off x="385763" y="3829050"/>
            <a:ext cx="337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Changes- column will be dropped.</a:t>
            </a:r>
          </a:p>
        </p:txBody>
      </p:sp>
    </p:spTree>
    <p:extLst>
      <p:ext uri="{BB962C8B-B14F-4D97-AF65-F5344CB8AC3E}">
        <p14:creationId xmlns:p14="http://schemas.microsoft.com/office/powerpoint/2010/main" val="76472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667A08E-8FF9-1C31-C7CF-A804A562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0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B2D6ADBE-F144-0856-30E9-4310BB43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987800"/>
            <a:ext cx="5524500" cy="2755900"/>
          </a:xfrm>
          <a:prstGeom prst="rect">
            <a:avLst/>
          </a:prstGeom>
        </p:spPr>
      </p:pic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A628B25-6EAF-7938-4E19-FD5179B4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1688"/>
            <a:ext cx="5524500" cy="275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14DA5-5678-87A9-AE1F-61FFB3DCB460}"/>
              </a:ext>
            </a:extLst>
          </p:cNvPr>
          <p:cNvSpPr txBox="1"/>
          <p:nvPr/>
        </p:nvSpPr>
        <p:spPr>
          <a:xfrm>
            <a:off x="204787" y="114300"/>
            <a:ext cx="253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Data Movement Utilities</a:t>
            </a:r>
          </a:p>
        </p:txBody>
      </p:sp>
      <p:pic>
        <p:nvPicPr>
          <p:cNvPr id="8" name="Picture 7" descr="A picture containing text, screenshot, coil spring, spring&#10;&#10;Description automatically generated">
            <a:extLst>
              <a:ext uri="{FF2B5EF4-FFF2-40B4-BE49-F238E27FC236}">
                <a16:creationId xmlns:a16="http://schemas.microsoft.com/office/drawing/2014/main" id="{1AC1A043-527B-2581-525A-5EAC3F113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705" y="1079500"/>
            <a:ext cx="5030370" cy="2478088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23A14FB-8315-BC57-FE68-E97B52571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5" y="3911600"/>
            <a:ext cx="5448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3711E86-0E23-39A3-D92A-A1E7E37F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" y="0"/>
            <a:ext cx="5549900" cy="2832100"/>
          </a:xfrm>
          <a:prstGeom prst="rect">
            <a:avLst/>
          </a:prstGeom>
        </p:spPr>
      </p:pic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EF326F1-3A69-8A50-A5BD-300C5E0E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2" y="3248026"/>
            <a:ext cx="5492083" cy="28321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1EFE28B-2BE4-358A-13F8-C8D849F6B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73" y="142791"/>
            <a:ext cx="5948665" cy="255754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E1D15E-6DC3-9871-F284-BA48814C5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055" y="3324226"/>
            <a:ext cx="55245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615</Words>
  <Application>Microsoft Macintosh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OpenSans</vt:lpstr>
      <vt:lpstr>Source Sans Pro</vt:lpstr>
      <vt:lpstr>Office Theme</vt:lpstr>
      <vt:lpstr>Creating Tables &amp; Loading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 Shah</dc:creator>
  <cp:lastModifiedBy>Smit Shah</cp:lastModifiedBy>
  <cp:revision>6</cp:revision>
  <dcterms:created xsi:type="dcterms:W3CDTF">2023-05-05T20:14:31Z</dcterms:created>
  <dcterms:modified xsi:type="dcterms:W3CDTF">2023-05-06T16:07:24Z</dcterms:modified>
</cp:coreProperties>
</file>